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62" r:id="rId4"/>
    <p:sldId id="260" r:id="rId5"/>
    <p:sldId id="261" r:id="rId6"/>
    <p:sldId id="259" r:id="rId7"/>
    <p:sldId id="258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8" autoAdjust="0"/>
    <p:restoredTop sz="94660"/>
  </p:normalViewPr>
  <p:slideViewPr>
    <p:cSldViewPr snapToGrid="0">
      <p:cViewPr varScale="1">
        <p:scale>
          <a:sx n="44" d="100"/>
          <a:sy n="44" d="100"/>
        </p:scale>
        <p:origin x="42" y="1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.png>
</file>

<file path=ppt/media/image2.jpg>
</file>

<file path=ppt/media/image3.jpe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8722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4019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895494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1470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23831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07398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89530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646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741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768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271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6182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4992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0889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9395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629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02EA5-2788-4E66-8C75-A9DF8C1DB9FF}" type="datetimeFigureOut">
              <a:rPr lang="ru-RU" smtClean="0"/>
              <a:t>10.08.2018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1246C25-EC64-4C26-97DA-7D692B8FFB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4658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FCD6A8-9B07-41C6-8DA0-06BFCFD908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/>
              <a:t>Модель деградации изображений с использованием модели шума Пуассона-Гаусса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247BC84-9CC5-4435-AFB5-198A7D89A6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8172" y="5202238"/>
            <a:ext cx="9144000" cy="1655762"/>
          </a:xfrm>
        </p:spPr>
        <p:txBody>
          <a:bodyPr/>
          <a:lstStyle/>
          <a:p>
            <a:r>
              <a:rPr lang="ru-RU" dirty="0"/>
              <a:t>Кузькина Екатерина</a:t>
            </a:r>
          </a:p>
        </p:txBody>
      </p:sp>
    </p:spTree>
    <p:extLst>
      <p:ext uri="{BB962C8B-B14F-4D97-AF65-F5344CB8AC3E}">
        <p14:creationId xmlns:p14="http://schemas.microsoft.com/office/powerpoint/2010/main" val="3273252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A8B5D4-411D-4779-84FE-BF5B0513B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Исходное </a:t>
            </a:r>
            <a:r>
              <a:rPr lang="en-US" dirty="0"/>
              <a:t>raw</a:t>
            </a:r>
            <a:r>
              <a:rPr lang="ru-RU" dirty="0"/>
              <a:t> и зашумленное изображение</a:t>
            </a:r>
            <a:r>
              <a:rPr lang="en-US" dirty="0"/>
              <a:t> </a:t>
            </a:r>
            <a:r>
              <a:rPr lang="ru-RU" dirty="0"/>
              <a:t>после </a:t>
            </a:r>
            <a:r>
              <a:rPr lang="ru-RU" dirty="0" err="1"/>
              <a:t>дебайеризации</a:t>
            </a:r>
            <a:endParaRPr lang="ru-RU" dirty="0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B87403AC-BE14-48E0-95EA-961D425695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2093118"/>
            <a:ext cx="4155281" cy="4155281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89466DF-8BC8-42E2-BA2A-84FE31B4FF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2093117"/>
            <a:ext cx="4155281" cy="415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188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F2B180-A2F4-4D0E-B321-3E5850C8E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D92E07-D319-434A-8DB9-4EF7B2D27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28789"/>
            <a:ext cx="8596668" cy="3880773"/>
          </a:xfrm>
        </p:spPr>
        <p:txBody>
          <a:bodyPr/>
          <a:lstStyle/>
          <a:p>
            <a:r>
              <a:rPr lang="ru-RU" dirty="0"/>
              <a:t>Данный подход в теории выглядит более точным чем 1. Но пока он находится в стадии разработки и не доведен до удовлетворяющего результата.</a:t>
            </a:r>
          </a:p>
          <a:p>
            <a:r>
              <a:rPr lang="ru-RU" dirty="0"/>
              <a:t>Большим плюсом является возможность автоматического выявления признаков шума.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Алгоритм разрабатывается с использованием </a:t>
            </a:r>
            <a:r>
              <a:rPr lang="en-US" dirty="0" err="1"/>
              <a:t>Matlab</a:t>
            </a:r>
            <a:r>
              <a:rPr lang="en-US" dirty="0"/>
              <a:t>® </a:t>
            </a:r>
            <a:r>
              <a:rPr lang="ru-RU" dirty="0"/>
              <a:t>функции</a:t>
            </a:r>
            <a:r>
              <a:rPr lang="en-US" dirty="0"/>
              <a:t> “function_ClipPoisGaus_stdEst2D.p”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предоставленной </a:t>
            </a:r>
            <a:r>
              <a:rPr lang="en-US" dirty="0"/>
              <a:t>TUT/Department of Signal Processing</a:t>
            </a:r>
            <a:r>
              <a:rPr lang="ru-RU" dirty="0"/>
              <a:t> и статьи </a:t>
            </a:r>
            <a:r>
              <a:rPr lang="en-US" dirty="0"/>
              <a:t>http://www.cs.tut.fi/~foi/papers/Foi-PoissonianGaussianClippedRaw-2007-IEEE_TIP.pdf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1622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C96E2F-5415-4FED-ABAA-41A86950A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Краткое описание модели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32F55E11-C199-4B74-8E90-3D01F4102CF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</a:rPr>
                      <m:t>𝑧</m:t>
                    </m:r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ru-RU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𝑦</m:t>
                        </m:r>
                        <m:d>
                          <m:d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  <m:r>
                      <a:rPr lang="ru-RU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ru-RU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dirty="0"/>
              </a:p>
              <a:p>
                <a:r>
                  <a:rPr lang="en-US" dirty="0"/>
                  <a:t>z(x) – </a:t>
                </a:r>
                <a:r>
                  <a:rPr lang="ru-RU" dirty="0"/>
                  <a:t>наблюдаемое изображение</a:t>
                </a:r>
              </a:p>
              <a:p>
                <a:r>
                  <a:rPr lang="en-US" dirty="0"/>
                  <a:t>y(x) – </a:t>
                </a:r>
                <a:r>
                  <a:rPr lang="ru-RU" dirty="0"/>
                  <a:t>оригинальное</a:t>
                </a:r>
                <a:r>
                  <a:rPr lang="en-US" dirty="0"/>
                  <a:t> (</a:t>
                </a:r>
                <a:r>
                  <a:rPr lang="ru-RU" dirty="0" err="1"/>
                  <a:t>незашумленное</a:t>
                </a:r>
                <a:r>
                  <a:rPr lang="ru-RU" dirty="0"/>
                  <a:t> изображение</a:t>
                </a:r>
                <a:r>
                  <a:rPr lang="en-US" dirty="0"/>
                  <a:t>)</a:t>
                </a:r>
                <a:endParaRPr lang="ru-RU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ru-RU" dirty="0"/>
                  <a:t> - </a:t>
                </a:r>
                <a:r>
                  <a:rPr lang="ru-RU" dirty="0" err="1"/>
                  <a:t>сигнало</a:t>
                </a:r>
                <a:r>
                  <a:rPr lang="ru-RU" dirty="0"/>
                  <a:t>-зависимая компонента Пуассона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ru-RU" dirty="0"/>
                  <a:t> - </a:t>
                </a:r>
                <a:r>
                  <a:rPr lang="ru-RU" dirty="0" err="1"/>
                  <a:t>сигнало</a:t>
                </a:r>
                <a:r>
                  <a:rPr lang="ru-RU" dirty="0"/>
                  <a:t>-независимая компонента Гаусса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32F55E11-C199-4B74-8E90-3D01F4102C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5976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216B72-8284-4A50-B368-FE1EC8ABC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 1 применения модели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1AF1B7-79D4-49FB-8D63-A3D9AF969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Шум применяется к изображению после </a:t>
            </a:r>
            <a:r>
              <a:rPr lang="ru-RU" dirty="0" err="1"/>
              <a:t>демосаинга</a:t>
            </a:r>
            <a:r>
              <a:rPr lang="ru-RU" dirty="0"/>
              <a:t>, сделанного при помощи программы </a:t>
            </a:r>
            <a:r>
              <a:rPr lang="en-US" dirty="0" err="1"/>
              <a:t>dcraw</a:t>
            </a:r>
            <a:r>
              <a:rPr lang="en-US" dirty="0"/>
              <a:t> </a:t>
            </a:r>
            <a:r>
              <a:rPr lang="ru-RU" dirty="0"/>
              <a:t>и команды </a:t>
            </a:r>
            <a:r>
              <a:rPr lang="en-US" dirty="0"/>
              <a:t>–T</a:t>
            </a:r>
            <a:endParaRPr lang="ru-RU" dirty="0"/>
          </a:p>
          <a:p>
            <a:r>
              <a:rPr lang="ru-RU" dirty="0"/>
              <a:t>Как образец – изображение, снятое во мраке и сохраненное тем же способом</a:t>
            </a:r>
          </a:p>
          <a:p>
            <a:r>
              <a:rPr lang="ru-RU" dirty="0"/>
              <a:t>Зашумление производилось </a:t>
            </a:r>
            <a:r>
              <a:rPr lang="ru-RU" dirty="0" err="1"/>
              <a:t>поканально</a:t>
            </a:r>
            <a:r>
              <a:rPr lang="ru-RU" dirty="0"/>
              <a:t> (</a:t>
            </a:r>
            <a:r>
              <a:rPr lang="en-US" dirty="0"/>
              <a:t>RGB</a:t>
            </a:r>
            <a:r>
              <a:rPr lang="ru-RU" dirty="0"/>
              <a:t>)</a:t>
            </a:r>
          </a:p>
          <a:p>
            <a:r>
              <a:rPr lang="ru-RU" dirty="0"/>
              <a:t>Параметры модели подбирались, исходя из визуальной картинки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3957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C8AE1D-57EC-400C-8F78-691A184F7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500" y="200025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/>
              <a:t>Изображение снятое во мраке (</a:t>
            </a:r>
            <a:r>
              <a:rPr lang="en-US" sz="2400" dirty="0"/>
              <a:t>ISO 3200, shutter 1/10, aperture 8</a:t>
            </a:r>
            <a:r>
              <a:rPr lang="ru-RU" sz="2400" dirty="0"/>
              <a:t>)</a:t>
            </a:r>
            <a:r>
              <a:rPr lang="en-US" sz="2400" dirty="0"/>
              <a:t>. </a:t>
            </a:r>
            <a:r>
              <a:rPr lang="ru-RU" sz="2400" dirty="0"/>
              <a:t>Сохранено в </a:t>
            </a:r>
            <a:r>
              <a:rPr lang="en-US" sz="2400" dirty="0"/>
              <a:t>.tiff </a:t>
            </a:r>
            <a:r>
              <a:rPr lang="ru-RU" sz="2400" dirty="0"/>
              <a:t>при помощи </a:t>
            </a:r>
            <a:r>
              <a:rPr lang="en-US" sz="2400" dirty="0"/>
              <a:t>“</a:t>
            </a:r>
            <a:r>
              <a:rPr lang="en-US" sz="2400" dirty="0" err="1"/>
              <a:t>dcraw</a:t>
            </a:r>
            <a:r>
              <a:rPr lang="en-US" sz="2400" dirty="0"/>
              <a:t> –T”</a:t>
            </a:r>
            <a:r>
              <a:rPr lang="ru-RU" sz="2400" dirty="0"/>
              <a:t> (образец)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959E827F-3EC4-47CA-A97C-C517D23353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341" y="1153448"/>
            <a:ext cx="7923859" cy="5276481"/>
          </a:xfrm>
        </p:spPr>
      </p:pic>
    </p:spTree>
    <p:extLst>
      <p:ext uri="{BB962C8B-B14F-4D97-AF65-F5344CB8AC3E}">
        <p14:creationId xmlns:p14="http://schemas.microsoft.com/office/powerpoint/2010/main" val="1842101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B8A094-42F7-434B-BDA1-DA8C6921B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Изображение, снятое в при хорошем освещении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F83FABC3-F328-47AF-AC37-E9C8DE8F19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171" y="1499191"/>
            <a:ext cx="7314993" cy="4872444"/>
          </a:xfrm>
        </p:spPr>
      </p:pic>
    </p:spTree>
    <p:extLst>
      <p:ext uri="{BB962C8B-B14F-4D97-AF65-F5344CB8AC3E}">
        <p14:creationId xmlns:p14="http://schemas.microsoft.com/office/powerpoint/2010/main" val="853017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1B36E6-8226-4559-A6B4-7DBE1C7DE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88925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/>
              <a:t>Изображение, снятое в при хорошем освещении с примененной моделью шума 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F1030DAD-C198-4EB6-A6EF-6C4539C37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509" y="1272474"/>
            <a:ext cx="7606855" cy="5065388"/>
          </a:xfrm>
        </p:spPr>
      </p:pic>
    </p:spTree>
    <p:extLst>
      <p:ext uri="{BB962C8B-B14F-4D97-AF65-F5344CB8AC3E}">
        <p14:creationId xmlns:p14="http://schemas.microsoft.com/office/powerpoint/2010/main" val="3877809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503423-05FF-4A3B-9CFE-4D32BD08C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Увеличенные изображения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74B8F7E6-F3C4-402F-A6FD-6065765CD9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351" y="2160588"/>
            <a:ext cx="7709336" cy="3881437"/>
          </a:xfrm>
        </p:spPr>
      </p:pic>
    </p:spTree>
    <p:extLst>
      <p:ext uri="{BB962C8B-B14F-4D97-AF65-F5344CB8AC3E}">
        <p14:creationId xmlns:p14="http://schemas.microsoft.com/office/powerpoint/2010/main" val="2827615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B76985-BFF9-4637-8C4D-CCE509627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252044-6954-4827-AA39-8162D3589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Изображение визуально выглядит сильно зашумленным, но в силу сильного окрашивания изображения, сделанного во мраке, в красный цвет, сделать точных стопроцентно положительных выводов по модели не удается. Но в качестве базового способа зашумления ее вполне можно принять во внимание.</a:t>
            </a:r>
          </a:p>
        </p:txBody>
      </p:sp>
    </p:spTree>
    <p:extLst>
      <p:ext uri="{BB962C8B-B14F-4D97-AF65-F5344CB8AC3E}">
        <p14:creationId xmlns:p14="http://schemas.microsoft.com/office/powerpoint/2010/main" val="3632334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8D0933-DD12-443B-86E7-213D8E093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 2 применения модели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BE3DD2-7DAF-4715-A6B5-F42DABCB1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Шум применяется к </a:t>
            </a:r>
            <a:r>
              <a:rPr lang="en-US" dirty="0"/>
              <a:t>raw</a:t>
            </a:r>
            <a:r>
              <a:rPr lang="ru-RU" dirty="0"/>
              <a:t> изображению до </a:t>
            </a:r>
            <a:r>
              <a:rPr lang="ru-RU" dirty="0" err="1"/>
              <a:t>дебайеризации</a:t>
            </a:r>
            <a:r>
              <a:rPr lang="ru-RU" dirty="0"/>
              <a:t>, </a:t>
            </a:r>
            <a:r>
              <a:rPr lang="ru-RU" dirty="0" err="1"/>
              <a:t>поканально</a:t>
            </a:r>
            <a:r>
              <a:rPr lang="ru-RU" dirty="0"/>
              <a:t>  (</a:t>
            </a:r>
            <a:r>
              <a:rPr lang="en-US" dirty="0"/>
              <a:t>RGGB</a:t>
            </a:r>
            <a:r>
              <a:rPr lang="ru-RU" dirty="0"/>
              <a:t>) с последующей </a:t>
            </a:r>
            <a:r>
              <a:rPr lang="ru-RU" dirty="0" err="1"/>
              <a:t>дебайеризацией</a:t>
            </a:r>
            <a:r>
              <a:rPr lang="ru-RU" dirty="0"/>
              <a:t>.</a:t>
            </a:r>
          </a:p>
          <a:p>
            <a:r>
              <a:rPr lang="ru-RU" dirty="0"/>
              <a:t>Можно измерить показатели шума с использованием </a:t>
            </a:r>
            <a:r>
              <a:rPr lang="en-US" dirty="0" err="1"/>
              <a:t>Matlab</a:t>
            </a:r>
            <a:r>
              <a:rPr lang="en-US" dirty="0"/>
              <a:t>® </a:t>
            </a:r>
            <a:r>
              <a:rPr lang="ru-RU" dirty="0"/>
              <a:t>функции</a:t>
            </a:r>
            <a:r>
              <a:rPr lang="en-US" dirty="0"/>
              <a:t> “function_ClipPoisGaus_stdEst2D.p”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предоставленной </a:t>
            </a:r>
            <a:r>
              <a:rPr lang="en-US" dirty="0"/>
              <a:t>TUT/Department of Signal Processing</a:t>
            </a:r>
            <a:r>
              <a:rPr lang="ru-RU" dirty="0"/>
              <a:t>, тем самым убедиться в качестве модели не только визуально, но и </a:t>
            </a:r>
            <a:r>
              <a:rPr lang="ru-RU" dirty="0" err="1"/>
              <a:t>программно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1651776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116</TotalTime>
  <Words>338</Words>
  <Application>Microsoft Office PowerPoint</Application>
  <PresentationFormat>Широкоэкранный</PresentationFormat>
  <Paragraphs>28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Cambria Math</vt:lpstr>
      <vt:lpstr>Trebuchet MS</vt:lpstr>
      <vt:lpstr>Wingdings 3</vt:lpstr>
      <vt:lpstr>Аспект</vt:lpstr>
      <vt:lpstr>Модель деградации изображений с использованием модели шума Пуассона-Гаусса</vt:lpstr>
      <vt:lpstr>Краткое описание модели</vt:lpstr>
      <vt:lpstr>Вариант 1 применения модели</vt:lpstr>
      <vt:lpstr>Изображение снятое во мраке (ISO 3200, shutter 1/10, aperture 8). Сохранено в .tiff при помощи “dcraw –T” (образец)</vt:lpstr>
      <vt:lpstr>Изображение, снятое в при хорошем освещении</vt:lpstr>
      <vt:lpstr>Изображение, снятое в при хорошем освещении с примененной моделью шума </vt:lpstr>
      <vt:lpstr>Увеличенные изображения</vt:lpstr>
      <vt:lpstr>Выводы</vt:lpstr>
      <vt:lpstr>Вариант 2 применения модели</vt:lpstr>
      <vt:lpstr>Исходное raw и зашумленное изображение после дебайеризации</vt:lpstr>
      <vt:lpstr>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Модель деградации изображений с использованием модели шума Пуассона-Гаусса</dc:title>
  <dc:creator>Mac</dc:creator>
  <cp:lastModifiedBy>Mac</cp:lastModifiedBy>
  <cp:revision>13</cp:revision>
  <dcterms:created xsi:type="dcterms:W3CDTF">2018-08-10T05:19:09Z</dcterms:created>
  <dcterms:modified xsi:type="dcterms:W3CDTF">2018-08-10T07:27:28Z</dcterms:modified>
</cp:coreProperties>
</file>

<file path=docProps/thumbnail.jpeg>
</file>